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62" r:id="rId2"/>
    <p:sldId id="463" r:id="rId3"/>
    <p:sldId id="464" r:id="rId4"/>
    <p:sldId id="465" r:id="rId5"/>
    <p:sldId id="466" r:id="rId6"/>
    <p:sldId id="467" r:id="rId7"/>
    <p:sldId id="468" r:id="rId8"/>
  </p:sldIdLst>
  <p:sldSz cx="12192000" cy="6858000"/>
  <p:notesSz cx="6802438" cy="9934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บัญชี Microsoft" initials="บ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7F7F7"/>
    <a:srgbClr val="CFD5EA"/>
    <a:srgbClr val="FF5050"/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99" autoAdjust="0"/>
    <p:restoredTop sz="94737" autoAdjust="0"/>
  </p:normalViewPr>
  <p:slideViewPr>
    <p:cSldViewPr snapToGrid="0">
      <p:cViewPr varScale="1">
        <p:scale>
          <a:sx n="80" d="100"/>
          <a:sy n="80" d="100"/>
        </p:scale>
        <p:origin x="49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8128" cy="497232"/>
          </a:xfrm>
          <a:prstGeom prst="rect">
            <a:avLst/>
          </a:prstGeom>
        </p:spPr>
        <p:txBody>
          <a:bodyPr vert="horz" lIns="91060" tIns="45530" rIns="91060" bIns="4553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2792" y="2"/>
            <a:ext cx="2948128" cy="497232"/>
          </a:xfrm>
          <a:prstGeom prst="rect">
            <a:avLst/>
          </a:prstGeom>
        </p:spPr>
        <p:txBody>
          <a:bodyPr vert="horz" lIns="91060" tIns="45530" rIns="91060" bIns="45530" rtlCol="0"/>
          <a:lstStyle>
            <a:lvl1pPr algn="r">
              <a:defRPr sz="1200"/>
            </a:lvl1pPr>
          </a:lstStyle>
          <a:p>
            <a:fld id="{D6F8DD40-966F-4598-AD2D-7CF821E3974D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35665"/>
            <a:ext cx="2948128" cy="497232"/>
          </a:xfrm>
          <a:prstGeom prst="rect">
            <a:avLst/>
          </a:prstGeom>
        </p:spPr>
        <p:txBody>
          <a:bodyPr vert="horz" lIns="91060" tIns="45530" rIns="91060" bIns="4553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2792" y="9435665"/>
            <a:ext cx="2948128" cy="497232"/>
          </a:xfrm>
          <a:prstGeom prst="rect">
            <a:avLst/>
          </a:prstGeom>
        </p:spPr>
        <p:txBody>
          <a:bodyPr vert="horz" lIns="91060" tIns="45530" rIns="91060" bIns="45530" rtlCol="0" anchor="b"/>
          <a:lstStyle>
            <a:lvl1pPr algn="r">
              <a:defRPr sz="1200"/>
            </a:lvl1pPr>
          </a:lstStyle>
          <a:p>
            <a:fld id="{4A5E94AD-77CF-48F9-98FF-F22F8F6FD7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481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8128" cy="497232"/>
          </a:xfrm>
          <a:prstGeom prst="rect">
            <a:avLst/>
          </a:prstGeom>
        </p:spPr>
        <p:txBody>
          <a:bodyPr vert="horz" lIns="91060" tIns="45530" rIns="91060" bIns="4553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2792" y="2"/>
            <a:ext cx="2948128" cy="497232"/>
          </a:xfrm>
          <a:prstGeom prst="rect">
            <a:avLst/>
          </a:prstGeom>
        </p:spPr>
        <p:txBody>
          <a:bodyPr vert="horz" lIns="91060" tIns="45530" rIns="91060" bIns="45530" rtlCol="0"/>
          <a:lstStyle>
            <a:lvl1pPr algn="r">
              <a:defRPr sz="1200"/>
            </a:lvl1pPr>
          </a:lstStyle>
          <a:p>
            <a:fld id="{0CF83088-3F89-4AEC-A3EE-BD43C7BC9A8A}" type="datetimeFigureOut">
              <a:rPr lang="th-TH" smtClean="0"/>
              <a:t>18/06/67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7888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60" tIns="45530" rIns="91060" bIns="4553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636" y="4780826"/>
            <a:ext cx="5443167" cy="3912349"/>
          </a:xfrm>
          <a:prstGeom prst="rect">
            <a:avLst/>
          </a:prstGeom>
        </p:spPr>
        <p:txBody>
          <a:bodyPr vert="horz" lIns="91060" tIns="45530" rIns="91060" bIns="45530" rtlCol="0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4" y="9437343"/>
            <a:ext cx="2948128" cy="497232"/>
          </a:xfrm>
          <a:prstGeom prst="rect">
            <a:avLst/>
          </a:prstGeom>
        </p:spPr>
        <p:txBody>
          <a:bodyPr vert="horz" lIns="91060" tIns="45530" rIns="91060" bIns="4553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52792" y="9437343"/>
            <a:ext cx="2948128" cy="497232"/>
          </a:xfrm>
          <a:prstGeom prst="rect">
            <a:avLst/>
          </a:prstGeom>
        </p:spPr>
        <p:txBody>
          <a:bodyPr vert="horz" lIns="91060" tIns="45530" rIns="91060" bIns="45530" rtlCol="0" anchor="b"/>
          <a:lstStyle>
            <a:lvl1pPr algn="r">
              <a:defRPr sz="1200"/>
            </a:lvl1pPr>
          </a:lstStyle>
          <a:p>
            <a:fld id="{96EEBE27-F6F4-402C-87C2-1EBE003BBC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990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1D7AD-5089-FE09-1CC0-2D0BEBDF8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F28973-D968-4D6E-C825-885563D4E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F59BC-3EF9-E6D9-D529-3685FD907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B4C3-571C-4390-87DF-19AF34705580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9BABF-2D73-A8C2-DE05-FDECAAC3E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9F753-F13C-94A4-0139-12C32E784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44A6-71AC-4B29-9CB3-6A5DCDEA50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C9894D-D577-6A92-BC08-2D22CBDC9C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1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0ABD8-16DA-B703-3274-5FCEFEE41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79DB2C-4197-1528-C5E3-E34525968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2104B-A0EA-A5F0-E937-A6F1CC65B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B4C3-571C-4390-87DF-19AF34705580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905BC-F9AB-75D8-0BD9-DC900070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BDFF8-F3C0-DAB0-D8B3-A4EF1824B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44A6-71AC-4B29-9CB3-6A5DCDEA5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487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220D3F-86FA-B8BA-D554-FE4559E8A8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A624A4-D330-8814-E030-9AACC83D6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DADFA-0CFB-9688-1CFF-13DA2423A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B4C3-571C-4390-87DF-19AF34705580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BD2FA-2BBC-0DA1-8054-ED72D0C0F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DF703-AAFE-6D3D-5BEB-20B9E3558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44A6-71AC-4B29-9CB3-6A5DCDEA5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47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41D4D-D627-5F7B-928D-3331A3ECD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06ECA-A6F4-F98B-2823-D41E0C340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C849C-FD7C-9400-672A-FD77B58F8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B4C3-571C-4390-87DF-19AF34705580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00E19-6CA1-5B6D-A316-BCBF903A2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C99F2-9CB4-6927-E4D1-3289F4A7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44A6-71AC-4B29-9CB3-6A5DCDEA5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0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CC2C8-5772-8854-B415-F82A1A97B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1B68-92B9-5B2F-0E00-63E5EEFE4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38B73-A03C-E3FC-CCD4-F7FEDE248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B4C3-571C-4390-87DF-19AF34705580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57D0E-BE60-F9D4-8BF9-83A6F187D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9B4FE-806F-B538-85A1-66E11676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44A6-71AC-4B29-9CB3-6A5DCDEA5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89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E9C7A-CEA6-06C7-5051-05F6A6C8A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938BE-E0B4-CD23-75A9-5E1B6B81FA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0D9806-6CDD-AC8F-AE37-12A1E1F515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9B7A56-5D22-A256-D18E-55B44C38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B4C3-571C-4390-87DF-19AF34705580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CB5B4C-0E2A-0102-F56C-589075AE4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7967F-393A-8A72-F6AD-8D63C45B4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44A6-71AC-4B29-9CB3-6A5DCDEA5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609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46870-FBEC-5025-413E-0A744C439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5C45C-6206-249C-3E3A-7C65769C3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28D3EA-12F8-51F0-3134-85EC57DA7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471702-0443-5ABB-D886-3BD0F15BC5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E1E782-7C14-5122-208F-7BBC10C8DD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419C9-B26E-8127-450E-36D370973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B4C3-571C-4390-87DF-19AF34705580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550993-E170-30CB-8778-56F9325AD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320784-7387-D1B9-11C4-8846F080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44A6-71AC-4B29-9CB3-6A5DCDEA5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4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0A79C-889E-13FA-62BC-B2980BF7A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03D8D9-D11A-3E7D-BB13-0BE69C6FC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B4C3-571C-4390-87DF-19AF34705580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0CDA27-FEC2-50EC-59B8-1B6B3E341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CD953-4393-4459-3D2D-CA1123719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44A6-71AC-4B29-9CB3-6A5DCDEA5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04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137703-2F2E-E61F-A30A-E88911AA8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B4C3-571C-4390-87DF-19AF34705580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3F56BF-BE04-8968-E5C8-7A6DF6FD1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B85B4-B3C9-697B-C0AC-14632EF9D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44A6-71AC-4B29-9CB3-6A5DCDEA50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EC5CE9-BB55-33CD-BFC3-BD0143D502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84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369DA-AD3C-02F0-5087-B537E7E51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43FC9-896F-9A59-E6F7-72F9DAA82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2C62B-9321-0AF8-B121-A0396290B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18D41C-8689-ABB1-D103-037ABB040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B4C3-571C-4390-87DF-19AF34705580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CB5AE-0375-546E-1A67-857BD3777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35D65-99FE-032B-C2B7-7062E5B22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44A6-71AC-4B29-9CB3-6A5DCDEA5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83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B718D-D4D9-1619-3516-2628F9002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30CF93-D55E-012C-5204-F8F6B998D4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4DDD8-E75C-AAA7-250D-2561A5CB2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6B404-EA8D-8FB6-4254-FA4EE559F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B4C3-571C-4390-87DF-19AF34705580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C51CB-A873-23C0-C116-95FACB973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38CAC-D72D-17E0-5500-3ACA1E23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44A6-71AC-4B29-9CB3-6A5DCDEA5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36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98B60E-8057-0ACA-180F-22854A8F0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E39C0-55C3-744B-814E-765C51CF6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AC2BB-1FC8-C04B-0B3D-7DA1C9120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B4C3-571C-4390-87DF-19AF34705580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E953C-9633-FBAB-5227-FBC8BA688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EFC33-595B-3B76-66A7-7C7EC5FA7A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244A6-71AC-4B29-9CB3-6A5DCDEA50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206AC5-437F-380E-6741-896BD5C229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600199"/>
            <a:ext cx="12218147" cy="52578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1698" cy="17105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781175" y="10886"/>
            <a:ext cx="10421711" cy="171053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5A7D27-107A-C19D-4E2F-EECAD461F599}"/>
              </a:ext>
            </a:extLst>
          </p:cNvPr>
          <p:cNvSpPr txBox="1"/>
          <p:nvPr/>
        </p:nvSpPr>
        <p:spPr>
          <a:xfrm>
            <a:off x="1781174" y="20259"/>
            <a:ext cx="10269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การประเมินคุณธรรมและความโปร่งใสในการดำเนินงานของหน่วยงานภาครัฐ </a:t>
            </a: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(</a:t>
            </a:r>
            <a:r>
              <a:rPr lang="en-US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Integrity And Transparency Assessment : ITA) </a:t>
            </a:r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ของสถานีตำรวจ </a:t>
            </a: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ประจำปีงบประมาณ พ.ศ. 256</a:t>
            </a:r>
            <a:r>
              <a:rPr lang="en-US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7</a:t>
            </a:r>
            <a:endParaRPr lang="th-TH" sz="3200" b="1" dirty="0">
              <a:solidFill>
                <a:schemeClr val="bg1"/>
              </a:solidFill>
              <a:latin typeface="TH SarabunIT๙" pitchFamily="34" charset="-34"/>
              <a:ea typeface="Tahoma" panose="020B0604030504040204" pitchFamily="34" charset="0"/>
              <a:cs typeface="TH SarabunIT๙" pitchFamily="34" charset="-34"/>
            </a:endParaRPr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320" y="990463"/>
            <a:ext cx="20478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❓ - เครื่องหมายคำถามสีดำ Emoji หรือ ปุจฉา 📖 ความหมายของ Emoji ✂ คัดลอก &amp;  📋 วาง (◕‿◕) SYMB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❓ - เครื่องหมายคำถามสีดำ Emoji หรือ ปุจฉา 📖 ความหมายของ Emoji ✂ คัดลอก &amp;  📋 วาง (◕‿◕) SYMB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❓ - เครื่องหมายคำถามสีดำ Emoji หรือ ปุจฉา 📖 ความหมายของ Emoji ✂ คัดลอก &amp;  📋 วาง (◕‿◕) SYMB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8" descr="❓ - เครื่องหมายคำถามสีดำ Emoji หรือ ปุจฉา 📖 ความหมายของ Emoji ✂ คัดลอก &amp;  📋 วาง (◕‿◕) SYMB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4B5DF2AD-CF64-41D5-BD41-E24D2C65EA18}"/>
              </a:ext>
            </a:extLst>
          </p:cNvPr>
          <p:cNvSpPr txBox="1"/>
          <p:nvPr/>
        </p:nvSpPr>
        <p:spPr>
          <a:xfrm>
            <a:off x="307975" y="2176041"/>
            <a:ext cx="11498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มาตรฐานขั้นตอนการปฏิบัติในสายงานจราจร </a:t>
            </a:r>
            <a:r>
              <a:rPr lang="en-US" sz="360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Standard operation procedure </a:t>
            </a:r>
            <a:r>
              <a:rPr lang="th-TH" sz="360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(</a:t>
            </a:r>
            <a:r>
              <a:rPr lang="en-US" sz="360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SOP</a:t>
            </a:r>
            <a:r>
              <a:rPr lang="th-TH" sz="360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) ภายใต้ชีวิตวิถีใหม่ (</a:t>
            </a:r>
            <a:r>
              <a:rPr lang="en-US" sz="360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New normal</a:t>
            </a:r>
            <a:r>
              <a:rPr lang="th-TH" sz="360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) ในสถานการณ์ การแพร่ระบาดของโรคติดเชื้อไวรัสโคโรนา 2019 (</a:t>
            </a:r>
            <a:r>
              <a:rPr lang="en-US" sz="360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COVID – 19</a:t>
            </a:r>
            <a:r>
              <a:rPr lang="th-TH" sz="360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  <a:endParaRPr lang="th-TH" sz="3600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0DC1B56-EB20-4DC6-A3E8-F0ACEE3E6C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210" y="433858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44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AF331-8585-3B1C-8AD8-8937705E2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497F1A8-3412-3B4F-B63B-15863A49899B}"/>
              </a:ext>
            </a:extLst>
          </p:cNvPr>
          <p:cNvSpPr/>
          <p:nvPr/>
        </p:nvSpPr>
        <p:spPr>
          <a:xfrm>
            <a:off x="0" y="1600199"/>
            <a:ext cx="12218147" cy="52578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E8D7E858-7568-F5E4-1D1A-146655750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1698" cy="17105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9514295-A6C9-CD3F-8027-567615A5001C}"/>
              </a:ext>
            </a:extLst>
          </p:cNvPr>
          <p:cNvSpPr/>
          <p:nvPr/>
        </p:nvSpPr>
        <p:spPr>
          <a:xfrm>
            <a:off x="1781175" y="10886"/>
            <a:ext cx="10421711" cy="171053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197F83-2978-8D9F-E559-E389F88F102B}"/>
              </a:ext>
            </a:extLst>
          </p:cNvPr>
          <p:cNvSpPr txBox="1"/>
          <p:nvPr/>
        </p:nvSpPr>
        <p:spPr>
          <a:xfrm>
            <a:off x="1781174" y="20259"/>
            <a:ext cx="10269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การประเมินคุณธรรมและความโปร่งใสในการดำเนินงานของหน่วยงานภาครัฐ </a:t>
            </a: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(</a:t>
            </a:r>
            <a:r>
              <a:rPr lang="en-US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Integrity And Transparency Assessment : ITA) </a:t>
            </a:r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ของสถานีตำรวจ </a:t>
            </a: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ประจำปีงบประมาณ พ.ศ. 256</a:t>
            </a:r>
            <a:r>
              <a:rPr lang="en-US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7</a:t>
            </a:r>
            <a:endParaRPr lang="th-TH" sz="3200" b="1" dirty="0">
              <a:solidFill>
                <a:schemeClr val="bg1"/>
              </a:solidFill>
              <a:latin typeface="TH SarabunIT๙" pitchFamily="34" charset="-34"/>
              <a:ea typeface="Tahoma" panose="020B0604030504040204" pitchFamily="34" charset="0"/>
              <a:cs typeface="TH SarabunIT๙" pitchFamily="34" charset="-34"/>
            </a:endParaRPr>
          </a:p>
        </p:txBody>
      </p:sp>
      <p:pic>
        <p:nvPicPr>
          <p:cNvPr id="10251" name="Picture 11">
            <a:extLst>
              <a:ext uri="{FF2B5EF4-FFF2-40B4-BE49-F238E27FC236}">
                <a16:creationId xmlns:a16="http://schemas.microsoft.com/office/drawing/2014/main" id="{FE6FCD86-C8CB-F3D0-9CC6-DF75F850D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320" y="990463"/>
            <a:ext cx="20478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:a16="http://schemas.microsoft.com/office/drawing/2014/main" id="{4AB15A3C-6C2F-A11A-2B94-6812D61BFE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:a16="http://schemas.microsoft.com/office/drawing/2014/main" id="{A9926B77-82EF-0028-781F-FCB87A4F5A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:a16="http://schemas.microsoft.com/office/drawing/2014/main" id="{2DF66F9B-AFB1-6AAE-5527-7C60E21223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8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:a16="http://schemas.microsoft.com/office/drawing/2014/main" id="{7B8EFBA1-AC4F-3423-5338-F8410BCC38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8E635273-03A9-5DBE-2AFD-35EFBBC7B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70" y="1740824"/>
            <a:ext cx="3587185" cy="507600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19B426B6-26FA-F330-C4C9-18679FAE5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8933" y="1721421"/>
            <a:ext cx="3948017" cy="507600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A2B3B32D-58E2-AEEA-1044-B0CE33D50A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0128" y="1721421"/>
            <a:ext cx="3566070" cy="50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79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B6130-1259-13DA-EBEF-3BE90B006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6C493CB-CF04-A5C2-1B90-94BFAC0E89A3}"/>
              </a:ext>
            </a:extLst>
          </p:cNvPr>
          <p:cNvSpPr/>
          <p:nvPr/>
        </p:nvSpPr>
        <p:spPr>
          <a:xfrm>
            <a:off x="0" y="1600199"/>
            <a:ext cx="12218147" cy="52578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683E38AB-2D25-0F46-5C3F-84AAB28C4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1698" cy="17105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27A0727-6DBA-041C-A45A-9C428021D2AC}"/>
              </a:ext>
            </a:extLst>
          </p:cNvPr>
          <p:cNvSpPr/>
          <p:nvPr/>
        </p:nvSpPr>
        <p:spPr>
          <a:xfrm>
            <a:off x="1781175" y="10886"/>
            <a:ext cx="10421711" cy="171053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04A1FF-400F-9A60-5736-96712FE4FD46}"/>
              </a:ext>
            </a:extLst>
          </p:cNvPr>
          <p:cNvSpPr txBox="1"/>
          <p:nvPr/>
        </p:nvSpPr>
        <p:spPr>
          <a:xfrm>
            <a:off x="1781174" y="20259"/>
            <a:ext cx="10269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การประเมินคุณธรรมและความโปร่งใสในการดำเนินงานของหน่วยงานภาครัฐ </a:t>
            </a: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(</a:t>
            </a:r>
            <a:r>
              <a:rPr lang="en-US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Integrity And Transparency Assessment : ITA) </a:t>
            </a:r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ของสถานีตำรวจ </a:t>
            </a: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ประจำปีงบประมาณ พ.ศ. 256</a:t>
            </a:r>
            <a:r>
              <a:rPr lang="en-US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7</a:t>
            </a:r>
            <a:endParaRPr lang="th-TH" sz="3200" b="1" dirty="0">
              <a:solidFill>
                <a:schemeClr val="bg1"/>
              </a:solidFill>
              <a:latin typeface="TH SarabunIT๙" pitchFamily="34" charset="-34"/>
              <a:ea typeface="Tahoma" panose="020B0604030504040204" pitchFamily="34" charset="0"/>
              <a:cs typeface="TH SarabunIT๙" pitchFamily="34" charset="-34"/>
            </a:endParaRPr>
          </a:p>
        </p:txBody>
      </p:sp>
      <p:pic>
        <p:nvPicPr>
          <p:cNvPr id="10251" name="Picture 11">
            <a:extLst>
              <a:ext uri="{FF2B5EF4-FFF2-40B4-BE49-F238E27FC236}">
                <a16:creationId xmlns:a16="http://schemas.microsoft.com/office/drawing/2014/main" id="{71A9F3DB-7E38-91C6-B739-8B01FFA51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320" y="990463"/>
            <a:ext cx="20478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:a16="http://schemas.microsoft.com/office/drawing/2014/main" id="{0E55F305-11D1-D58B-DF23-437A509072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:a16="http://schemas.microsoft.com/office/drawing/2014/main" id="{F6A5E1C7-C923-1377-26E5-92507F8CEE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:a16="http://schemas.microsoft.com/office/drawing/2014/main" id="{06A253A3-D854-EEE5-6529-5A6894505A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8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:a16="http://schemas.microsoft.com/office/drawing/2014/main" id="{617E591A-1C0F-99CB-91EF-0031606D9A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92E71D0B-C10F-27B4-441F-FD0986113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270" y="1719674"/>
            <a:ext cx="3690156" cy="507600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C607FA2-445B-CE3C-60DC-2F815EE82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3376" y="1710535"/>
            <a:ext cx="3975274" cy="507600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3823AD60-7841-8EAE-F19D-3DF7077837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350" y="1729199"/>
            <a:ext cx="3587310" cy="50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12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5DD1B-EFFC-34F3-DA7B-3AC2B5286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02567C0-07E6-7F3F-2745-A33F60127E9A}"/>
              </a:ext>
            </a:extLst>
          </p:cNvPr>
          <p:cNvSpPr/>
          <p:nvPr/>
        </p:nvSpPr>
        <p:spPr>
          <a:xfrm>
            <a:off x="0" y="1600199"/>
            <a:ext cx="12218147" cy="52578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459DD6B2-5E78-6137-4250-7DD1AEDD1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1698" cy="17105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5647344-A0CD-DDB9-377B-45035F8E8398}"/>
              </a:ext>
            </a:extLst>
          </p:cNvPr>
          <p:cNvSpPr/>
          <p:nvPr/>
        </p:nvSpPr>
        <p:spPr>
          <a:xfrm>
            <a:off x="1781175" y="10886"/>
            <a:ext cx="10421711" cy="171053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9F8537-3193-E5C7-9C05-559D8793DFBA}"/>
              </a:ext>
            </a:extLst>
          </p:cNvPr>
          <p:cNvSpPr txBox="1"/>
          <p:nvPr/>
        </p:nvSpPr>
        <p:spPr>
          <a:xfrm>
            <a:off x="1781174" y="20259"/>
            <a:ext cx="10269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การประเมินคุณธรรมและความโปร่งใสในการดำเนินงานของหน่วยงานภาครัฐ </a:t>
            </a: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(</a:t>
            </a:r>
            <a:r>
              <a:rPr lang="en-US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Integrity And Transparency Assessment : ITA) </a:t>
            </a:r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ของสถานีตำรวจ </a:t>
            </a: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ประจำปีงบประมาณ พ.ศ. 256</a:t>
            </a:r>
            <a:r>
              <a:rPr lang="en-US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7</a:t>
            </a:r>
            <a:endParaRPr lang="th-TH" sz="3200" b="1" dirty="0">
              <a:solidFill>
                <a:schemeClr val="bg1"/>
              </a:solidFill>
              <a:latin typeface="TH SarabunIT๙" pitchFamily="34" charset="-34"/>
              <a:ea typeface="Tahoma" panose="020B0604030504040204" pitchFamily="34" charset="0"/>
              <a:cs typeface="TH SarabunIT๙" pitchFamily="34" charset="-34"/>
            </a:endParaRPr>
          </a:p>
        </p:txBody>
      </p:sp>
      <p:pic>
        <p:nvPicPr>
          <p:cNvPr id="10251" name="Picture 11">
            <a:extLst>
              <a:ext uri="{FF2B5EF4-FFF2-40B4-BE49-F238E27FC236}">
                <a16:creationId xmlns:a16="http://schemas.microsoft.com/office/drawing/2014/main" id="{CDE726F1-808E-C7D5-2853-1AF74AC27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320" y="990463"/>
            <a:ext cx="20478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:a16="http://schemas.microsoft.com/office/drawing/2014/main" id="{985E64F1-137C-86D0-37E3-7F028AA121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:a16="http://schemas.microsoft.com/office/drawing/2014/main" id="{8BA96302-4405-4690-D8B7-036EFAD4FD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:a16="http://schemas.microsoft.com/office/drawing/2014/main" id="{55440517-21A5-2D65-94D6-F975D6979E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8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:a16="http://schemas.microsoft.com/office/drawing/2014/main" id="{FED6143C-7B6E-4AC9-1591-AA417A1BBF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14DA7133-8705-4779-731B-E2AFEED0F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78" y="1718472"/>
            <a:ext cx="3660422" cy="515932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916E7B3-B2E6-A244-7950-D47BF05AC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1978" y="1718472"/>
            <a:ext cx="3962174" cy="5159325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19CCE30F-3286-B267-391A-4F216F3C4D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1639" y="1710535"/>
            <a:ext cx="3654583" cy="516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71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E31D3-8982-B5C8-0347-129A3F9A1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24D08C5-4868-AE64-0587-C91B996E2B3B}"/>
              </a:ext>
            </a:extLst>
          </p:cNvPr>
          <p:cNvSpPr/>
          <p:nvPr/>
        </p:nvSpPr>
        <p:spPr>
          <a:xfrm>
            <a:off x="0" y="1600199"/>
            <a:ext cx="12218147" cy="52578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C12DD5BF-C41D-FC08-B736-72D98A539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1698" cy="17105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F461CF1-8CA9-AF99-3E9D-1AA6F1D6F6CE}"/>
              </a:ext>
            </a:extLst>
          </p:cNvPr>
          <p:cNvSpPr/>
          <p:nvPr/>
        </p:nvSpPr>
        <p:spPr>
          <a:xfrm>
            <a:off x="1781175" y="10886"/>
            <a:ext cx="10421711" cy="171053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35E15A-67B4-51B6-0913-9C91A0EC00CE}"/>
              </a:ext>
            </a:extLst>
          </p:cNvPr>
          <p:cNvSpPr txBox="1"/>
          <p:nvPr/>
        </p:nvSpPr>
        <p:spPr>
          <a:xfrm>
            <a:off x="1781174" y="20259"/>
            <a:ext cx="10269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การประเมินคุณธรรมและความโปร่งใสในการดำเนินงานของหน่วยงานภาครัฐ </a:t>
            </a: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(</a:t>
            </a:r>
            <a:r>
              <a:rPr lang="en-US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Integrity And Transparency Assessment : ITA) </a:t>
            </a:r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ของสถานีตำรวจ </a:t>
            </a: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ประจำปีงบประมาณ พ.ศ. 256</a:t>
            </a:r>
            <a:r>
              <a:rPr lang="en-US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7</a:t>
            </a:r>
            <a:endParaRPr lang="th-TH" sz="3200" b="1" dirty="0">
              <a:solidFill>
                <a:schemeClr val="bg1"/>
              </a:solidFill>
              <a:latin typeface="TH SarabunIT๙" pitchFamily="34" charset="-34"/>
              <a:ea typeface="Tahoma" panose="020B0604030504040204" pitchFamily="34" charset="0"/>
              <a:cs typeface="TH SarabunIT๙" pitchFamily="34" charset="-34"/>
            </a:endParaRPr>
          </a:p>
        </p:txBody>
      </p:sp>
      <p:pic>
        <p:nvPicPr>
          <p:cNvPr id="10251" name="Picture 11">
            <a:extLst>
              <a:ext uri="{FF2B5EF4-FFF2-40B4-BE49-F238E27FC236}">
                <a16:creationId xmlns:a16="http://schemas.microsoft.com/office/drawing/2014/main" id="{7001BEA4-AF26-B971-FC05-E9A73F950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320" y="990463"/>
            <a:ext cx="20478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:a16="http://schemas.microsoft.com/office/drawing/2014/main" id="{A577C99F-81D1-86FD-F70C-204A55C2E6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:a16="http://schemas.microsoft.com/office/drawing/2014/main" id="{6D0916AE-D1C1-00BE-957D-F5A89BF5EB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:a16="http://schemas.microsoft.com/office/drawing/2014/main" id="{EF5A2F56-55C6-0BEB-5F72-715869085C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8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:a16="http://schemas.microsoft.com/office/drawing/2014/main" id="{60829DFD-3B5B-FC0E-29B0-6DBE946863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DDF7BDA3-7418-3546-5CBE-2EDEE2AD0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47" y="1718472"/>
            <a:ext cx="3845859" cy="5128642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446B1641-95E8-A2E3-E2AE-0C7CB65CD8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8751" y="1710536"/>
            <a:ext cx="3845859" cy="5156858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5ED14683-97CC-20BB-69AA-682E794B4B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5455" y="1711422"/>
            <a:ext cx="3545382" cy="515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6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6F7BE-37B7-D44C-899F-27205D8ED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7445452-7509-C2DB-6B3C-7CC490C75B80}"/>
              </a:ext>
            </a:extLst>
          </p:cNvPr>
          <p:cNvSpPr/>
          <p:nvPr/>
        </p:nvSpPr>
        <p:spPr>
          <a:xfrm>
            <a:off x="0" y="1600199"/>
            <a:ext cx="12218147" cy="52578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05E7A017-C288-F96A-C588-5DFF5C41E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1698" cy="17105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B4C5BF1-92C2-C137-EF10-41F5DF54CBE7}"/>
              </a:ext>
            </a:extLst>
          </p:cNvPr>
          <p:cNvSpPr/>
          <p:nvPr/>
        </p:nvSpPr>
        <p:spPr>
          <a:xfrm>
            <a:off x="1781175" y="10886"/>
            <a:ext cx="10421711" cy="171053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BC2E55-C372-DEDE-562A-693FF95660A7}"/>
              </a:ext>
            </a:extLst>
          </p:cNvPr>
          <p:cNvSpPr txBox="1"/>
          <p:nvPr/>
        </p:nvSpPr>
        <p:spPr>
          <a:xfrm>
            <a:off x="1781174" y="20259"/>
            <a:ext cx="10269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การประเมินคุณธรรมและความโปร่งใสในการดำเนินงานของหน่วยงานภาครัฐ </a:t>
            </a: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(</a:t>
            </a:r>
            <a:r>
              <a:rPr lang="en-US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Integrity And Transparency Assessment : ITA) </a:t>
            </a:r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ของสถานีตำรวจ </a:t>
            </a: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ประจำปีงบประมาณ พ.ศ. 256</a:t>
            </a:r>
            <a:r>
              <a:rPr lang="en-US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7</a:t>
            </a:r>
            <a:endParaRPr lang="th-TH" sz="3200" b="1" dirty="0">
              <a:solidFill>
                <a:schemeClr val="bg1"/>
              </a:solidFill>
              <a:latin typeface="TH SarabunIT๙" pitchFamily="34" charset="-34"/>
              <a:ea typeface="Tahoma" panose="020B0604030504040204" pitchFamily="34" charset="0"/>
              <a:cs typeface="TH SarabunIT๙" pitchFamily="34" charset="-34"/>
            </a:endParaRPr>
          </a:p>
        </p:txBody>
      </p:sp>
      <p:pic>
        <p:nvPicPr>
          <p:cNvPr id="10251" name="Picture 11">
            <a:extLst>
              <a:ext uri="{FF2B5EF4-FFF2-40B4-BE49-F238E27FC236}">
                <a16:creationId xmlns:a16="http://schemas.microsoft.com/office/drawing/2014/main" id="{E4240DED-E3F5-8C7F-4F83-DD4684953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320" y="990463"/>
            <a:ext cx="20478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:a16="http://schemas.microsoft.com/office/drawing/2014/main" id="{C9402BF8-57B5-7F00-C04D-39BE1A7737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:a16="http://schemas.microsoft.com/office/drawing/2014/main" id="{F9665B19-B3CA-9477-1A8D-CD3EE4FB54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:a16="http://schemas.microsoft.com/office/drawing/2014/main" id="{DE56167C-60B4-E036-4A58-0AA169518C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8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:a16="http://schemas.microsoft.com/office/drawing/2014/main" id="{1D58CBED-2309-26C2-E5D8-E043CE335A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B0AC9D38-93A3-3087-28B4-1223EC7D2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367" y="1718472"/>
            <a:ext cx="3693245" cy="5149808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24E04E3-E389-2FDA-42D0-E5DF37B40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3979" y="1730794"/>
            <a:ext cx="3879017" cy="5149808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3AA46B07-4D6F-FC7F-7DF1-522A2BEAEE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129" y="1705172"/>
            <a:ext cx="3832885" cy="521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88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85B1E-AD4D-556B-3E66-0EAEED23C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92F02E0-6E7A-4B78-24D1-EC2D46CA0C2C}"/>
              </a:ext>
            </a:extLst>
          </p:cNvPr>
          <p:cNvSpPr/>
          <p:nvPr/>
        </p:nvSpPr>
        <p:spPr>
          <a:xfrm>
            <a:off x="0" y="1600199"/>
            <a:ext cx="12218147" cy="52578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724148EC-820E-AED2-3A68-B726F35E2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1698" cy="17105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E8C2FD0-D75B-AA83-4D29-16DFE009F5F4}"/>
              </a:ext>
            </a:extLst>
          </p:cNvPr>
          <p:cNvSpPr/>
          <p:nvPr/>
        </p:nvSpPr>
        <p:spPr>
          <a:xfrm>
            <a:off x="1781175" y="10886"/>
            <a:ext cx="10421711" cy="171053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690120-DC28-8310-EB8F-1A69FCB75B36}"/>
              </a:ext>
            </a:extLst>
          </p:cNvPr>
          <p:cNvSpPr txBox="1"/>
          <p:nvPr/>
        </p:nvSpPr>
        <p:spPr>
          <a:xfrm>
            <a:off x="1781174" y="20259"/>
            <a:ext cx="10269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การประเมินคุณธรรมและความโปร่งใสในการดำเนินงานของหน่วยงานภาครัฐ </a:t>
            </a: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(</a:t>
            </a:r>
            <a:r>
              <a:rPr lang="en-US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Integrity And Transparency Assessment : ITA) </a:t>
            </a:r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ของสถานีตำรวจ </a:t>
            </a: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ประจำปีงบประมาณ พ.ศ. 256</a:t>
            </a:r>
            <a:r>
              <a:rPr lang="en-US" sz="3200" b="1" dirty="0">
                <a:solidFill>
                  <a:schemeClr val="bg1"/>
                </a:solidFill>
                <a:latin typeface="TH SarabunIT๙" pitchFamily="34" charset="-34"/>
                <a:ea typeface="Tahoma" panose="020B0604030504040204" pitchFamily="34" charset="0"/>
                <a:cs typeface="TH SarabunIT๙" pitchFamily="34" charset="-34"/>
              </a:rPr>
              <a:t>7</a:t>
            </a:r>
            <a:endParaRPr lang="th-TH" sz="3200" b="1" dirty="0">
              <a:solidFill>
                <a:schemeClr val="bg1"/>
              </a:solidFill>
              <a:latin typeface="TH SarabunIT๙" pitchFamily="34" charset="-34"/>
              <a:ea typeface="Tahoma" panose="020B0604030504040204" pitchFamily="34" charset="0"/>
              <a:cs typeface="TH SarabunIT๙" pitchFamily="34" charset="-34"/>
            </a:endParaRPr>
          </a:p>
        </p:txBody>
      </p:sp>
      <p:pic>
        <p:nvPicPr>
          <p:cNvPr id="10251" name="Picture 11">
            <a:extLst>
              <a:ext uri="{FF2B5EF4-FFF2-40B4-BE49-F238E27FC236}">
                <a16:creationId xmlns:a16="http://schemas.microsoft.com/office/drawing/2014/main" id="{4DF62675-4B07-566D-F103-2B9E437DE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320" y="990463"/>
            <a:ext cx="20478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:a16="http://schemas.microsoft.com/office/drawing/2014/main" id="{5E52F8D2-A223-D3A4-4036-352353B5BA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:a16="http://schemas.microsoft.com/office/drawing/2014/main" id="{35D47554-B5F1-99B8-6D83-1214402157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:a16="http://schemas.microsoft.com/office/drawing/2014/main" id="{AB459FF2-C57D-FB42-745F-97B447E322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8" descr="❓ - เครื่องหมายคำถามสีดำ Emoji หรือ ปุจฉา 📖 ความหมายของ Emoji ✂ คัดลอก &amp;  📋 วาง (◕‿◕) SYMBL">
            <a:extLst>
              <a:ext uri="{FF2B5EF4-FFF2-40B4-BE49-F238E27FC236}">
                <a16:creationId xmlns:a16="http://schemas.microsoft.com/office/drawing/2014/main" id="{F2F379DB-C6EE-DDC3-7302-CA2374F183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115A4131-73C5-B3D4-EA8F-2B6816CF0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9665" y="1710536"/>
            <a:ext cx="4151376" cy="512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59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8098</TotalTime>
  <Words>237</Words>
  <Application>Microsoft Office PowerPoint</Application>
  <PresentationFormat>แบบจอกว้าง</PresentationFormat>
  <Paragraphs>22</Paragraphs>
  <Slides>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TH SarabunIT๙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thanagorn thana</dc:creator>
  <cp:lastModifiedBy>Notebook</cp:lastModifiedBy>
  <cp:revision>337</cp:revision>
  <cp:lastPrinted>2024-02-15T07:29:21Z</cp:lastPrinted>
  <dcterms:created xsi:type="dcterms:W3CDTF">2023-11-20T08:57:52Z</dcterms:created>
  <dcterms:modified xsi:type="dcterms:W3CDTF">2024-06-18T04:11:47Z</dcterms:modified>
</cp:coreProperties>
</file>